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0442e70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0442e70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0dab49d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0dab49d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Aoinapoica poiajcap oa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ff20c95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ff20c95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0442e707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0442e707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0442e70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0442e70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9e637f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9e637f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ff20c95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ff20c95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0dab49db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0dab49d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ff20c95e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ff20c95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ff20c95e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ff20c95e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237cef7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237cef7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ff20c95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ff20c95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237cef7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237cef7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c4b68c6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c4b68c6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237cef7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237cef7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9e637f9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9e637f9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0dab49d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0dab49d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8f3961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8f3961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0442e70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0442e70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0442e70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0442e70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gif"/><Relationship Id="rId5" Type="http://schemas.openxmlformats.org/officeDocument/2006/relationships/image" Target="../media/image1.gif"/><Relationship Id="rId6" Type="http://schemas.openxmlformats.org/officeDocument/2006/relationships/image" Target="../media/image19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25" y="500925"/>
            <a:ext cx="3818400" cy="31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Phenomenological Model for Wolf-Rayet Binary Dust Plumes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Ryan White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Dr Benjamin Pope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Prof Peter Tuthill (USyd)</a:t>
            </a:r>
            <a:endParaRPr sz="2000"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2658" r="3409" t="0"/>
          <a:stretch/>
        </p:blipFill>
        <p:spPr>
          <a:xfrm>
            <a:off x="4312825" y="0"/>
            <a:ext cx="4831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88" y="819825"/>
            <a:ext cx="4018874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75" y="965575"/>
            <a:ext cx="401887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505700"/>
            <a:ext cx="411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Previous versions of the model were too slow for MCMC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 a dozen parameters to be fit simultaneously; we can’t do that without gradient-based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JAX comes with handy tools to speed up the code much faster than stock python or numpy</a:t>
            </a:r>
            <a:endParaRPr sz="16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2750"/>
            <a:ext cx="4260326" cy="3309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300" y="913775"/>
            <a:ext cx="727544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000"/>
            <a:ext cx="8839200" cy="385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850" y="949000"/>
            <a:ext cx="6076338" cy="40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0" l="2305" r="0" t="0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75" y="1349825"/>
            <a:ext cx="3039551" cy="31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5">
            <a:alphaModFix/>
          </a:blip>
          <a:srcRect b="0" l="2305" r="0" t="0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101" y="1349825"/>
            <a:ext cx="3065474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726" y="1188250"/>
            <a:ext cx="2790473" cy="27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next…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11700" y="1505700"/>
            <a:ext cx="3262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Inference with gradient based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Parameter estimation with other data (VLTI, ALMA)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Population synthesis to try to reproduce a WR+WR system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Fitting other systems with JWST data</a:t>
            </a:r>
            <a:endParaRPr sz="1600"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6450" y="1188250"/>
            <a:ext cx="2766876" cy="27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6766500" y="3985600"/>
            <a:ext cx="237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Credit: Joe Callingham / ESO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Massive, extremely hot stars near the end of their lives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fast evolution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Core-collapse supernova progenitors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Produced some of the first carbon and heavy elements in the Universe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 and far between in the present epoch, but common in young galaxies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173175" y="4474875"/>
            <a:ext cx="36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WR124 NIRCam+MIRI Composite, NASA, ESA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0" y="1048425"/>
            <a:ext cx="3480838" cy="34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next…</a:t>
            </a:r>
            <a:endParaRPr/>
          </a:p>
        </p:txBody>
      </p:sp>
      <p:pic>
        <p:nvPicPr>
          <p:cNvPr descr="A red and black image of a red light&#10;&#10;Description automatically generated" id="204" name="Google Shape;2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6450" y="1188250"/>
            <a:ext cx="5533999" cy="27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5552400" y="4005775"/>
            <a:ext cx="35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Credit: Peter Tuthill / Yinuo Han / NASA/ESA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505700"/>
            <a:ext cx="3262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Inference with gradient based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Parameter estimation with other data (VLTI, ALMA)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Population synthesis to try to reproduce a WR+WR system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Fitting other systems with JWST data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Considerable proportion of WRs are in “colliding wind” binaries with O/B/WR companions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created as massive stars orbit each other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Dust nebulae are dynamic and repeating on ~human timescales!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first imaged ~20 years ago, as they’re bright in the infrared and require very high angular resolution</a:t>
            </a:r>
            <a:endParaRPr sz="1600"/>
          </a:p>
        </p:txBody>
      </p:sp>
      <p:pic>
        <p:nvPicPr>
          <p:cNvPr descr="mv"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3650" y="1178077"/>
            <a:ext cx="3325163" cy="332516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615300" y="4551075"/>
            <a:ext cx="296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11 epochs of WR104, K-band on Keck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1361" t="12679"/>
          <a:stretch/>
        </p:blipFill>
        <p:spPr>
          <a:xfrm>
            <a:off x="3401562" y="2927957"/>
            <a:ext cx="4707301" cy="2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descr="movie_wr104_6ep_OPT" id="88" name="Google Shape;88;p16"/>
          <p:cNvPicPr preferRelativeResize="0"/>
          <p:nvPr/>
        </p:nvPicPr>
        <p:blipFill rotWithShape="1">
          <a:blip r:embed="rId4">
            <a:alphaModFix/>
          </a:blip>
          <a:srcRect b="4988" l="0" r="0" t="0"/>
          <a:stretch/>
        </p:blipFill>
        <p:spPr>
          <a:xfrm>
            <a:off x="1135537" y="818657"/>
            <a:ext cx="2266020" cy="215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_wr98a_OPT" id="89" name="Google Shape;89;p16"/>
          <p:cNvPicPr preferRelativeResize="0"/>
          <p:nvPr/>
        </p:nvPicPr>
        <p:blipFill rotWithShape="1">
          <a:blip r:embed="rId5">
            <a:alphaModFix/>
          </a:blip>
          <a:srcRect b="4988" l="0" r="0" t="0"/>
          <a:stretch/>
        </p:blipFill>
        <p:spPr>
          <a:xfrm>
            <a:off x="3394807" y="818657"/>
            <a:ext cx="2266025" cy="215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b="0" l="0" r="0" t="4196"/>
          <a:stretch/>
        </p:blipFill>
        <p:spPr>
          <a:xfrm>
            <a:off x="1135537" y="2964932"/>
            <a:ext cx="2279920" cy="21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b="2276" l="0" r="0" t="0"/>
          <a:stretch/>
        </p:blipFill>
        <p:spPr>
          <a:xfrm>
            <a:off x="5654087" y="819307"/>
            <a:ext cx="2454775" cy="2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1355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WR104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910850" y="3516825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135537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Apep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415462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WR98a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6608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WR112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415462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WR48a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descr="Animation2c_AAS2002"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2789" t="0"/>
          <a:stretch/>
        </p:blipFill>
        <p:spPr>
          <a:xfrm>
            <a:off x="1453538" y="1205981"/>
            <a:ext cx="3118488" cy="32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2789" t="0"/>
          <a:stretch/>
        </p:blipFill>
        <p:spPr>
          <a:xfrm>
            <a:off x="4572025" y="1205981"/>
            <a:ext cx="3118488" cy="3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encode stellar and orbital characteristics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Turbulent dynamics in the colliding wind region result in dust nucleation along a shock cone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dust is very bright in the near to mid IR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Hydrodynamical simulations reproduce physics well, but can’t quickly infer parameters</a:t>
            </a:r>
            <a:endParaRPr sz="16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50" y="1443038"/>
            <a:ext cx="4527601" cy="22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6679050" y="3700475"/>
            <a:ext cx="224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Soulain et al MNRAS 2022.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125" y="877250"/>
            <a:ext cx="4331747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18461" l="19116" r="17435" t="18637"/>
          <a:stretch/>
        </p:blipFill>
        <p:spPr>
          <a:xfrm>
            <a:off x="3002050" y="1429087"/>
            <a:ext cx="3272349" cy="32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00" y="863300"/>
            <a:ext cx="3765749" cy="42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